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80" r:id="rId1"/>
  </p:sldMasterIdLst>
  <p:notesMasterIdLst>
    <p:notesMasterId r:id="rId7"/>
  </p:notesMasterIdLst>
  <p:handoutMasterIdLst>
    <p:handoutMasterId r:id="rId8"/>
  </p:handoutMasterIdLst>
  <p:sldIdLst>
    <p:sldId id="277" r:id="rId2"/>
    <p:sldId id="258" r:id="rId3"/>
    <p:sldId id="319" r:id="rId4"/>
    <p:sldId id="301" r:id="rId5"/>
    <p:sldId id="278" r:id="rId6"/>
  </p:sldIdLst>
  <p:sldSz cx="12192000" cy="6858000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00"/>
    <a:srgbClr val="E79879"/>
    <a:srgbClr val="DAEEF3"/>
    <a:srgbClr val="F8CBAD"/>
    <a:srgbClr val="000000"/>
    <a:srgbClr val="F1A16F"/>
    <a:srgbClr val="E46C0A"/>
    <a:srgbClr val="D9A687"/>
    <a:srgbClr val="FAF4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สไตล์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สไตล์สีอ่อน 2 - เน้น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สไตล์สีอ่อน 2 - เน้น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สไตล์สีอ่อน 2 - เน้น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4660"/>
  </p:normalViewPr>
  <p:slideViewPr>
    <p:cSldViewPr>
      <p:cViewPr varScale="1">
        <p:scale>
          <a:sx n="86" d="100"/>
          <a:sy n="86" d="100"/>
        </p:scale>
        <p:origin x="71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20881-1AD2-461B-A46C-E9AEB32B04DF}" type="datetimeFigureOut">
              <a:rPr lang="th-TH" smtClean="0"/>
              <a:pPr/>
              <a:t>21/10/63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45209-F7F9-4603-8276-6D28735CC0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9566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1D81E17-4D05-420A-9421-1E57B0309B6A}" type="datetimeFigureOut">
              <a:rPr lang="th-TH" smtClean="0"/>
              <a:pPr/>
              <a:t>21/10/63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11D08E11-9C34-4E2A-9234-0E615F1FFCD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318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8367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4887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5333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0742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1198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9470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9037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153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46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514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7718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21/10/63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052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870934"/>
            <a:ext cx="1219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การติดตามผลการดำเนินงานป้องกันและลดอุบัติเหตุทางถนน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ตามแผนปฏิบัติการป้องกันและลดอุบัติเหตุทางถนน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จังหวัดลำพูน พ.ศ.2563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ประจำเดือน ตุลาคม 2563</a:t>
            </a:r>
            <a:endParaRPr lang="en-US" altLang="en-US" sz="40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9F9B52EA-C497-4C18-A2F0-42E3B85EBDF1}"/>
              </a:ext>
            </a:extLst>
          </p:cNvPr>
          <p:cNvSpPr/>
          <p:nvPr/>
        </p:nvSpPr>
        <p:spPr>
          <a:xfrm>
            <a:off x="0" y="6361601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5D7AA46-941A-45D6-A316-3ED295514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771299"/>
            <a:ext cx="1181840" cy="168475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B9D8046B-94EB-4C5C-8EE3-96866DE7B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771299"/>
            <a:ext cx="1684750" cy="16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57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91259"/>
            <a:ext cx="12192000" cy="1446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1" rIns="91440" bIns="45721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4433">
              <a:tabLst>
                <a:tab pos="900148" algn="l"/>
                <a:tab pos="990638" algn="l"/>
                <a:tab pos="1620898" algn="l"/>
                <a:tab pos="1981275" algn="l"/>
              </a:tabLst>
            </a:pPr>
            <a:r>
              <a:rPr lang="th-TH" altLang="en-US" sz="3200" b="1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แผนปฏิบัติการป้องกันและลดอุบัติเหตุทางถนนจังหวัดลำพูน พ.ศ.2563</a:t>
            </a:r>
            <a:endParaRPr lang="en-US" altLang="en-US" sz="180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914433" eaLnBrk="0" hangingPunct="0">
              <a:tabLst>
                <a:tab pos="900148" algn="l"/>
                <a:tab pos="990638" algn="l"/>
                <a:tab pos="1620898" algn="l"/>
                <a:tab pos="1981275" algn="l"/>
              </a:tabLst>
            </a:pPr>
            <a:r>
              <a:rPr lang="th-TH" altLang="en-US" dirty="0"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สถิติการเกิดอุบัติเหตุทางถนนจังหวัดลำพูน ปี </a:t>
            </a:r>
            <a:r>
              <a:rPr lang="th-TH" altLang="en-US" dirty="0">
                <a:solidFill>
                  <a:srgbClr val="FF0000"/>
                </a:solidFill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พ.ศ.2562 </a:t>
            </a:r>
            <a:endParaRPr lang="en-US" altLang="en-US" sz="180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914433" eaLnBrk="0" hangingPunct="0">
              <a:tabLst>
                <a:tab pos="900148" algn="l"/>
                <a:tab pos="990638" algn="l"/>
                <a:tab pos="1620898" algn="l"/>
                <a:tab pos="1981275" algn="l"/>
              </a:tabLst>
            </a:pPr>
            <a:r>
              <a:rPr lang="th-TH" altLang="en-US" dirty="0"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เป้าหมายการดำเนินงาน ปี </a:t>
            </a:r>
            <a:r>
              <a:rPr lang="th-TH" altLang="en-US" dirty="0">
                <a:solidFill>
                  <a:srgbClr val="FF0000"/>
                </a:solidFill>
                <a:latin typeface="TH SarabunPSK" panose="020B0500040200020003" pitchFamily="34" charset="-34"/>
                <a:ea typeface="Times New Roman" pitchFamily="18" charset="0"/>
                <a:cs typeface="TH SarabunPSK" panose="020B0500040200020003" pitchFamily="34" charset="-34"/>
              </a:rPr>
              <a:t>พ.ศ.2563 </a:t>
            </a:r>
            <a:endParaRPr lang="th-TH" altLang="en-US" sz="32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DC62E583-D2AC-47E3-82B6-9C00EA085E3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12" name="ตาราง 11">
            <a:extLst>
              <a:ext uri="{FF2B5EF4-FFF2-40B4-BE49-F238E27FC236}">
                <a16:creationId xmlns:a16="http://schemas.microsoft.com/office/drawing/2014/main" id="{D565E701-AA78-4A4D-AB15-664D465C8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883838"/>
              </p:ext>
            </p:extLst>
          </p:nvPr>
        </p:nvGraphicFramePr>
        <p:xfrm>
          <a:off x="76283" y="2151465"/>
          <a:ext cx="12039443" cy="3373755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730750">
                  <a:extLst>
                    <a:ext uri="{9D8B030D-6E8A-4147-A177-3AD203B41FA5}">
                      <a16:colId xmlns:a16="http://schemas.microsoft.com/office/drawing/2014/main" val="2556090829"/>
                    </a:ext>
                  </a:extLst>
                </a:gridCol>
                <a:gridCol w="869950">
                  <a:extLst>
                    <a:ext uri="{9D8B030D-6E8A-4147-A177-3AD203B41FA5}">
                      <a16:colId xmlns:a16="http://schemas.microsoft.com/office/drawing/2014/main" val="4280430507"/>
                    </a:ext>
                  </a:extLst>
                </a:gridCol>
                <a:gridCol w="1000526">
                  <a:extLst>
                    <a:ext uri="{9D8B030D-6E8A-4147-A177-3AD203B41FA5}">
                      <a16:colId xmlns:a16="http://schemas.microsoft.com/office/drawing/2014/main" val="2098505265"/>
                    </a:ext>
                  </a:extLst>
                </a:gridCol>
                <a:gridCol w="1546226">
                  <a:extLst>
                    <a:ext uri="{9D8B030D-6E8A-4147-A177-3AD203B41FA5}">
                      <a16:colId xmlns:a16="http://schemas.microsoft.com/office/drawing/2014/main" val="1342499173"/>
                    </a:ext>
                  </a:extLst>
                </a:gridCol>
                <a:gridCol w="297840">
                  <a:extLst>
                    <a:ext uri="{9D8B030D-6E8A-4147-A177-3AD203B41FA5}">
                      <a16:colId xmlns:a16="http://schemas.microsoft.com/office/drawing/2014/main" val="3404943453"/>
                    </a:ext>
                  </a:extLst>
                </a:gridCol>
                <a:gridCol w="893518">
                  <a:extLst>
                    <a:ext uri="{9D8B030D-6E8A-4147-A177-3AD203B41FA5}">
                      <a16:colId xmlns:a16="http://schemas.microsoft.com/office/drawing/2014/main" val="716548310"/>
                    </a:ext>
                  </a:extLst>
                </a:gridCol>
                <a:gridCol w="1003330">
                  <a:extLst>
                    <a:ext uri="{9D8B030D-6E8A-4147-A177-3AD203B41FA5}">
                      <a16:colId xmlns:a16="http://schemas.microsoft.com/office/drawing/2014/main" val="188867089"/>
                    </a:ext>
                  </a:extLst>
                </a:gridCol>
                <a:gridCol w="1697303">
                  <a:extLst>
                    <a:ext uri="{9D8B030D-6E8A-4147-A177-3AD203B41FA5}">
                      <a16:colId xmlns:a16="http://schemas.microsoft.com/office/drawing/2014/main" val="1292913538"/>
                    </a:ext>
                  </a:extLst>
                </a:gridCol>
              </a:tblGrid>
              <a:tr h="39052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36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2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2562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2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2563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135132"/>
                  </a:ext>
                </a:extLst>
              </a:tr>
              <a:tr h="77152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จำนวนที่เกิดขึ้น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อัตราเพิ่ม/ลดลง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จำนวนที่เกิดขึ้น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5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อัตราเพิ่ม/ลดลง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32712549"/>
                  </a:ext>
                </a:extLst>
              </a:tr>
              <a:tr h="283845"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1.จำนวนการเกิดอุบัติเหตุ (ครั้ง) (เป้าหมายลดลง ร้อยละ 5 )</a:t>
                      </a:r>
                      <a:endParaRPr lang="th-TH" sz="2100" b="1" i="0" u="none" strike="noStrike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434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 ร้อยละ 2.03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420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513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 ร้อยละ 22.14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49631914"/>
                  </a:ext>
                </a:extLst>
              </a:tr>
              <a:tr h="31432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8420317"/>
                  </a:ext>
                </a:extLst>
              </a:tr>
              <a:tr h="314325"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2.จำนวนผู้บาดเจ็บ (คน) (เป้าหมายลดลง ร้อยละ 5 )</a:t>
                      </a:r>
                      <a:endParaRPr lang="th-TH" sz="2100" b="1" i="0" u="none" strike="noStrike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ลดลง ร้อยละ 9.8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485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 ร้อยละ 40.17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71564880"/>
                  </a:ext>
                </a:extLst>
              </a:tr>
              <a:tr h="31432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002943"/>
                  </a:ext>
                </a:extLst>
              </a:tr>
              <a:tr h="314325"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3.จำนวนผู้เสียชีวิต (คน) </a:t>
                      </a:r>
                    </a:p>
                    <a:p>
                      <a:pPr algn="l" fontAlgn="b"/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 ร้อย</a:t>
                      </a:r>
                      <a:r>
                        <a:rPr lang="th-TH" sz="2100" b="1" u="none" strike="noStrike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ละ 24 </a:t>
                      </a:r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ต่อ แสนประชากร 2562 )    </a:t>
                      </a:r>
                      <a:b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100" b="1" u="none" strike="noStrike" dirty="0">
                          <a:solidFill>
                            <a:srgbClr val="0000FF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 ร้อยละ 21 ต่อ แสนประชากร 2563 )</a:t>
                      </a:r>
                      <a:endParaRPr lang="th-TH" sz="2100" b="1" i="0" u="none" strike="noStrike" dirty="0">
                        <a:solidFill>
                          <a:srgbClr val="0000FF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 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ร้อยละ 5.42 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ต่อแสนประชากร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เพิ่มขึ้น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ร้อยละ 16.48 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ต่อแสนประชากร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4210618"/>
                  </a:ext>
                </a:extLst>
              </a:tr>
              <a:tr h="67056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32903"/>
                  </a:ext>
                </a:extLst>
              </a:tr>
            </a:tbl>
          </a:graphicData>
        </a:graphic>
      </p:graphicFrame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73979745-EB08-471B-93D2-17CBB52B28F4}"/>
              </a:ext>
            </a:extLst>
          </p:cNvPr>
          <p:cNvSpPr/>
          <p:nvPr/>
        </p:nvSpPr>
        <p:spPr>
          <a:xfrm>
            <a:off x="4778907" y="2154014"/>
            <a:ext cx="3476820" cy="3371206"/>
          </a:xfrm>
          <a:prstGeom prst="rect">
            <a:avLst/>
          </a:prstGeom>
          <a:noFill/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8D210F0-9CE8-4D69-BB94-3AB600DE0215}"/>
              </a:ext>
            </a:extLst>
          </p:cNvPr>
          <p:cNvSpPr/>
          <p:nvPr/>
        </p:nvSpPr>
        <p:spPr>
          <a:xfrm>
            <a:off x="8473444" y="2151460"/>
            <a:ext cx="3642281" cy="3371206"/>
          </a:xfrm>
          <a:prstGeom prst="rect">
            <a:avLst/>
          </a:prstGeom>
          <a:noFill/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82187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วงรี 23">
            <a:extLst>
              <a:ext uri="{FF2B5EF4-FFF2-40B4-BE49-F238E27FC236}">
                <a16:creationId xmlns:a16="http://schemas.microsoft.com/office/drawing/2014/main" id="{FD5E4849-7893-4827-8ECA-F572E7E730AC}"/>
              </a:ext>
            </a:extLst>
          </p:cNvPr>
          <p:cNvSpPr/>
          <p:nvPr/>
        </p:nvSpPr>
        <p:spPr>
          <a:xfrm>
            <a:off x="335613" y="4916027"/>
            <a:ext cx="1427607" cy="10964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F624F748-0025-4459-AEB0-2162AEC61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810981"/>
              </p:ext>
            </p:extLst>
          </p:nvPr>
        </p:nvGraphicFramePr>
        <p:xfrm>
          <a:off x="288637" y="719180"/>
          <a:ext cx="11723353" cy="1223010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2062948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769771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866969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783068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  <a:gridCol w="908917">
                  <a:extLst>
                    <a:ext uri="{9D8B030D-6E8A-4147-A177-3AD203B41FA5}">
                      <a16:colId xmlns:a16="http://schemas.microsoft.com/office/drawing/2014/main" val="1470500603"/>
                    </a:ext>
                  </a:extLst>
                </a:gridCol>
                <a:gridCol w="791460">
                  <a:extLst>
                    <a:ext uri="{9D8B030D-6E8A-4147-A177-3AD203B41FA5}">
                      <a16:colId xmlns:a16="http://schemas.microsoft.com/office/drawing/2014/main" val="3048256389"/>
                    </a:ext>
                  </a:extLst>
                </a:gridCol>
                <a:gridCol w="791460">
                  <a:extLst>
                    <a:ext uri="{9D8B030D-6E8A-4147-A177-3AD203B41FA5}">
                      <a16:colId xmlns:a16="http://schemas.microsoft.com/office/drawing/2014/main" val="3314206337"/>
                    </a:ext>
                  </a:extLst>
                </a:gridCol>
                <a:gridCol w="791460">
                  <a:extLst>
                    <a:ext uri="{9D8B030D-6E8A-4147-A177-3AD203B41FA5}">
                      <a16:colId xmlns:a16="http://schemas.microsoft.com/office/drawing/2014/main" val="3530027103"/>
                    </a:ext>
                  </a:extLst>
                </a:gridCol>
                <a:gridCol w="791460">
                  <a:extLst>
                    <a:ext uri="{9D8B030D-6E8A-4147-A177-3AD203B41FA5}">
                      <a16:colId xmlns:a16="http://schemas.microsoft.com/office/drawing/2014/main" val="3323683432"/>
                    </a:ext>
                  </a:extLst>
                </a:gridCol>
                <a:gridCol w="791460">
                  <a:extLst>
                    <a:ext uri="{9D8B030D-6E8A-4147-A177-3AD203B41FA5}">
                      <a16:colId xmlns:a16="http://schemas.microsoft.com/office/drawing/2014/main" val="4219161929"/>
                    </a:ext>
                  </a:extLst>
                </a:gridCol>
                <a:gridCol w="791460">
                  <a:extLst>
                    <a:ext uri="{9D8B030D-6E8A-4147-A177-3AD203B41FA5}">
                      <a16:colId xmlns:a16="http://schemas.microsoft.com/office/drawing/2014/main" val="2998367331"/>
                    </a:ext>
                  </a:extLst>
                </a:gridCol>
                <a:gridCol w="791460">
                  <a:extLst>
                    <a:ext uri="{9D8B030D-6E8A-4147-A177-3AD203B41FA5}">
                      <a16:colId xmlns:a16="http://schemas.microsoft.com/office/drawing/2014/main" val="3257584917"/>
                    </a:ext>
                  </a:extLst>
                </a:gridCol>
                <a:gridCol w="791460">
                  <a:extLst>
                    <a:ext uri="{9D8B030D-6E8A-4147-A177-3AD203B41FA5}">
                      <a16:colId xmlns:a16="http://schemas.microsoft.com/office/drawing/2014/main" val="226360234"/>
                    </a:ext>
                  </a:extLst>
                </a:gridCol>
              </a:tblGrid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u="sng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จำนวนอุบัติเหตุ (ครั้ง)</a:t>
                      </a:r>
                      <a:endParaRPr lang="en-US" sz="2500" u="sng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พ.ย.</a:t>
                      </a:r>
                      <a:endParaRPr lang="en-US" sz="25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ก.พ.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มี.ค.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เม.ย.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พ.ค.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มิ.ย.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ส.ค.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ก.ย.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5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48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34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63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45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47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29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71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25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20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23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20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5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26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41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64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24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24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31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41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15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25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84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71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67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B189C713-7854-473C-866F-A1BE02C20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9021"/>
            <a:ext cx="12192000" cy="461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1" rIns="91440" bIns="45721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4433" eaLnBrk="0" hangingPunct="0">
              <a:tabLst>
                <a:tab pos="900148" algn="l"/>
                <a:tab pos="990638" algn="l"/>
                <a:tab pos="1620898" algn="l"/>
                <a:tab pos="1981275" algn="l"/>
              </a:tabLst>
            </a:pPr>
            <a:r>
              <a:rPr lang="th-TH" altLang="en-US" sz="2400" b="1" dirty="0"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 เปรียบเทียบ </a:t>
            </a:r>
            <a:r>
              <a:rPr lang="th-TH" altLang="en-US" sz="2400" b="1" dirty="0">
                <a:solidFill>
                  <a:srgbClr val="FF0000"/>
                </a:solidFill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ปีงบประมาณ 2562 </a:t>
            </a:r>
            <a:r>
              <a:rPr lang="th-TH" altLang="en-US" sz="2400" b="1" dirty="0"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กับ </a:t>
            </a:r>
            <a:r>
              <a:rPr lang="th-TH" altLang="en-US" sz="2400" b="1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ea typeface="Times New Roman" pitchFamily="18" charset="0"/>
                <a:cs typeface="TH Sarabun New" panose="020B0500040200020003" pitchFamily="34" charset="-34"/>
              </a:rPr>
              <a:t>ปีงบประมาณ 2563</a:t>
            </a:r>
          </a:p>
        </p:txBody>
      </p:sp>
      <p:graphicFrame>
        <p:nvGraphicFramePr>
          <p:cNvPr id="7" name="ตาราง 6">
            <a:extLst>
              <a:ext uri="{FF2B5EF4-FFF2-40B4-BE49-F238E27FC236}">
                <a16:creationId xmlns:a16="http://schemas.microsoft.com/office/drawing/2014/main" id="{3E3601B7-BCB7-4451-A0AC-24CBF9B63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935267"/>
              </p:ext>
            </p:extLst>
          </p:nvPr>
        </p:nvGraphicFramePr>
        <p:xfrm>
          <a:off x="260643" y="2073166"/>
          <a:ext cx="11751345" cy="1228470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2234957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605779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868920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784830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  <a:gridCol w="910963">
                  <a:extLst>
                    <a:ext uri="{9D8B030D-6E8A-4147-A177-3AD203B41FA5}">
                      <a16:colId xmlns:a16="http://schemas.microsoft.com/office/drawing/2014/main" val="1470500603"/>
                    </a:ext>
                  </a:extLst>
                </a:gridCol>
                <a:gridCol w="793237">
                  <a:extLst>
                    <a:ext uri="{9D8B030D-6E8A-4147-A177-3AD203B41FA5}">
                      <a16:colId xmlns:a16="http://schemas.microsoft.com/office/drawing/2014/main" val="3048256389"/>
                    </a:ext>
                  </a:extLst>
                </a:gridCol>
                <a:gridCol w="793237">
                  <a:extLst>
                    <a:ext uri="{9D8B030D-6E8A-4147-A177-3AD203B41FA5}">
                      <a16:colId xmlns:a16="http://schemas.microsoft.com/office/drawing/2014/main" val="3871735366"/>
                    </a:ext>
                  </a:extLst>
                </a:gridCol>
                <a:gridCol w="793237">
                  <a:extLst>
                    <a:ext uri="{9D8B030D-6E8A-4147-A177-3AD203B41FA5}">
                      <a16:colId xmlns:a16="http://schemas.microsoft.com/office/drawing/2014/main" val="3735308483"/>
                    </a:ext>
                  </a:extLst>
                </a:gridCol>
                <a:gridCol w="793237">
                  <a:extLst>
                    <a:ext uri="{9D8B030D-6E8A-4147-A177-3AD203B41FA5}">
                      <a16:colId xmlns:a16="http://schemas.microsoft.com/office/drawing/2014/main" val="2114150896"/>
                    </a:ext>
                  </a:extLst>
                </a:gridCol>
                <a:gridCol w="793237">
                  <a:extLst>
                    <a:ext uri="{9D8B030D-6E8A-4147-A177-3AD203B41FA5}">
                      <a16:colId xmlns:a16="http://schemas.microsoft.com/office/drawing/2014/main" val="2893277197"/>
                    </a:ext>
                  </a:extLst>
                </a:gridCol>
                <a:gridCol w="793237">
                  <a:extLst>
                    <a:ext uri="{9D8B030D-6E8A-4147-A177-3AD203B41FA5}">
                      <a16:colId xmlns:a16="http://schemas.microsoft.com/office/drawing/2014/main" val="1897257982"/>
                    </a:ext>
                  </a:extLst>
                </a:gridCol>
                <a:gridCol w="793237">
                  <a:extLst>
                    <a:ext uri="{9D8B030D-6E8A-4147-A177-3AD203B41FA5}">
                      <a16:colId xmlns:a16="http://schemas.microsoft.com/office/drawing/2014/main" val="1411556153"/>
                    </a:ext>
                  </a:extLst>
                </a:gridCol>
                <a:gridCol w="793237">
                  <a:extLst>
                    <a:ext uri="{9D8B030D-6E8A-4147-A177-3AD203B41FA5}">
                      <a16:colId xmlns:a16="http://schemas.microsoft.com/office/drawing/2014/main" val="753429656"/>
                    </a:ext>
                  </a:extLst>
                </a:gridCol>
              </a:tblGrid>
              <a:tr h="413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r>
                        <a:rPr lang="th-TH" sz="2500" u="sng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จำนวนผู้บาดเจ็บ (คน)</a:t>
                      </a:r>
                      <a:endParaRPr lang="en-US" sz="2500" u="sng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พ.ย.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ก.พ.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มี.ค.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เม.ย.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พ.ค.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มิ.ย.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ส.ค.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ก.ย.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5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50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24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54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37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38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71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21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12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5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25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30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68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26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19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25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39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15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92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64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64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graphicFrame>
        <p:nvGraphicFramePr>
          <p:cNvPr id="8" name="ตาราง 7">
            <a:extLst>
              <a:ext uri="{FF2B5EF4-FFF2-40B4-BE49-F238E27FC236}">
                <a16:creationId xmlns:a16="http://schemas.microsoft.com/office/drawing/2014/main" id="{933E3D29-D098-4CC2-847E-186B87BE40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143776"/>
              </p:ext>
            </p:extLst>
          </p:nvPr>
        </p:nvGraphicFramePr>
        <p:xfrm>
          <a:off x="288637" y="3430126"/>
          <a:ext cx="11689600" cy="122301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260944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563620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864475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780813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  <a:gridCol w="906300">
                  <a:extLst>
                    <a:ext uri="{9D8B030D-6E8A-4147-A177-3AD203B41FA5}">
                      <a16:colId xmlns:a16="http://schemas.microsoft.com/office/drawing/2014/main" val="1470500603"/>
                    </a:ext>
                  </a:extLst>
                </a:gridCol>
                <a:gridCol w="789181">
                  <a:extLst>
                    <a:ext uri="{9D8B030D-6E8A-4147-A177-3AD203B41FA5}">
                      <a16:colId xmlns:a16="http://schemas.microsoft.com/office/drawing/2014/main" val="3048256389"/>
                    </a:ext>
                  </a:extLst>
                </a:gridCol>
                <a:gridCol w="789181">
                  <a:extLst>
                    <a:ext uri="{9D8B030D-6E8A-4147-A177-3AD203B41FA5}">
                      <a16:colId xmlns:a16="http://schemas.microsoft.com/office/drawing/2014/main" val="1521468993"/>
                    </a:ext>
                  </a:extLst>
                </a:gridCol>
                <a:gridCol w="789181">
                  <a:extLst>
                    <a:ext uri="{9D8B030D-6E8A-4147-A177-3AD203B41FA5}">
                      <a16:colId xmlns:a16="http://schemas.microsoft.com/office/drawing/2014/main" val="2771327319"/>
                    </a:ext>
                  </a:extLst>
                </a:gridCol>
                <a:gridCol w="789181">
                  <a:extLst>
                    <a:ext uri="{9D8B030D-6E8A-4147-A177-3AD203B41FA5}">
                      <a16:colId xmlns:a16="http://schemas.microsoft.com/office/drawing/2014/main" val="10974904"/>
                    </a:ext>
                  </a:extLst>
                </a:gridCol>
                <a:gridCol w="789181">
                  <a:extLst>
                    <a:ext uri="{9D8B030D-6E8A-4147-A177-3AD203B41FA5}">
                      <a16:colId xmlns:a16="http://schemas.microsoft.com/office/drawing/2014/main" val="4132919693"/>
                    </a:ext>
                  </a:extLst>
                </a:gridCol>
                <a:gridCol w="789181">
                  <a:extLst>
                    <a:ext uri="{9D8B030D-6E8A-4147-A177-3AD203B41FA5}">
                      <a16:colId xmlns:a16="http://schemas.microsoft.com/office/drawing/2014/main" val="2526425768"/>
                    </a:ext>
                  </a:extLst>
                </a:gridCol>
                <a:gridCol w="789181">
                  <a:extLst>
                    <a:ext uri="{9D8B030D-6E8A-4147-A177-3AD203B41FA5}">
                      <a16:colId xmlns:a16="http://schemas.microsoft.com/office/drawing/2014/main" val="3485227656"/>
                    </a:ext>
                  </a:extLst>
                </a:gridCol>
                <a:gridCol w="789181">
                  <a:extLst>
                    <a:ext uri="{9D8B030D-6E8A-4147-A177-3AD203B41FA5}">
                      <a16:colId xmlns:a16="http://schemas.microsoft.com/office/drawing/2014/main" val="3247036850"/>
                    </a:ext>
                  </a:extLst>
                </a:gridCol>
              </a:tblGrid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r>
                        <a:rPr lang="th-TH" sz="2500" u="sng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จำนวนผู้เสียชีวิต (คน)</a:t>
                      </a:r>
                      <a:endParaRPr lang="en-US" sz="2500" u="sng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พ.ย.</a:t>
                      </a:r>
                      <a:endParaRPr lang="en-US" sz="25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</a:t>
                      </a:r>
                      <a:endParaRPr lang="en-US" sz="25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ก.พ.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มี.ค.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เม.ย.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พ.ค.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มิ.ย.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ส.ค.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ก.ย.</a:t>
                      </a:r>
                      <a:endParaRPr lang="en-US" sz="25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5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14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20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18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10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10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13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14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6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5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12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26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12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8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13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9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6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8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14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17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16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11</a:t>
                      </a:r>
                      <a:endParaRPr lang="en-US" sz="25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</a:tbl>
          </a:graphicData>
        </a:graphic>
      </p:graphicFrame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654274CB-6C99-4E96-81D2-9756C0BB07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0" b="100000" l="0" r="72461">
                        <a14:foregroundMark x1="15820" y1="63184" x2="15820" y2="63184"/>
                        <a14:foregroundMark x1="20898" y1="65174" x2="36914" y2="63184"/>
                        <a14:foregroundMark x1="15430" y1="58458" x2="42383" y2="65423"/>
                        <a14:foregroundMark x1="42969" y1="70896" x2="66406" y2="69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26375"/>
          <a:stretch/>
        </p:blipFill>
        <p:spPr>
          <a:xfrm>
            <a:off x="-1743424" y="3596278"/>
            <a:ext cx="886191" cy="472530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20B4D6EE-03FA-4E9E-AB0B-74E1EFA55E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3901" y1="27319" x2="23901" y2="27319"/>
                        <a14:foregroundMark x1="3984" y1="17369" x2="3984" y2="173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5541" y="2353159"/>
            <a:ext cx="825352" cy="672299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9BB2FF7-0E99-487E-B7BD-11336D30D8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5976" y1="69825" x2="25976" y2="69825"/>
                        <a14:foregroundMark x1="62683" y1="64912" x2="62683" y2="64912"/>
                        <a14:foregroundMark x1="73780" y1="57719" x2="73780" y2="57719"/>
                        <a14:foregroundMark x1="79634" y1="48070" x2="79634" y2="48070"/>
                        <a14:foregroundMark x1="70000" y1="79298" x2="70000" y2="79298"/>
                        <a14:foregroundMark x1="57317" y1="75263" x2="57317" y2="75263"/>
                        <a14:foregroundMark x1="56585" y1="80175" x2="56585" y2="80175"/>
                        <a14:foregroundMark x1="49146" y1="84386" x2="49146" y2="84386"/>
                        <a14:foregroundMark x1="47073" y1="79825" x2="47073" y2="79825"/>
                        <a14:foregroundMark x1="44024" y1="80000" x2="44024" y2="80000"/>
                        <a14:foregroundMark x1="50854" y1="71579" x2="50854" y2="71579"/>
                        <a14:foregroundMark x1="61098" y1="58246" x2="61098" y2="58246"/>
                        <a14:foregroundMark x1="40610" y1="35088" x2="40610" y2="35088"/>
                        <a14:foregroundMark x1="41951" y1="41754" x2="41951" y2="41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2333" y="1196752"/>
            <a:ext cx="903330" cy="627924"/>
          </a:xfrm>
          <a:prstGeom prst="rect">
            <a:avLst/>
          </a:prstGeom>
        </p:spPr>
      </p:pic>
      <p:graphicFrame>
        <p:nvGraphicFramePr>
          <p:cNvPr id="16" name="ตาราง 15">
            <a:extLst>
              <a:ext uri="{FF2B5EF4-FFF2-40B4-BE49-F238E27FC236}">
                <a16:creationId xmlns:a16="http://schemas.microsoft.com/office/drawing/2014/main" id="{5CD0BB75-773B-48B8-B41D-1E4634B35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848595"/>
              </p:ext>
            </p:extLst>
          </p:nvPr>
        </p:nvGraphicFramePr>
        <p:xfrm>
          <a:off x="1988176" y="4862720"/>
          <a:ext cx="9603579" cy="1630680"/>
        </p:xfrm>
        <a:graphic>
          <a:graphicData uri="http://schemas.openxmlformats.org/drawingml/2006/table">
            <a:tbl>
              <a:tblPr firstRow="1" firstCol="1" bandRow="1">
                <a:tableStyleId>{2A488322-F2BA-4B5B-9748-0D474271808F}</a:tableStyleId>
              </a:tblPr>
              <a:tblGrid>
                <a:gridCol w="2468194">
                  <a:extLst>
                    <a:ext uri="{9D8B030D-6E8A-4147-A177-3AD203B41FA5}">
                      <a16:colId xmlns:a16="http://schemas.microsoft.com/office/drawing/2014/main" val="2167559477"/>
                    </a:ext>
                  </a:extLst>
                </a:gridCol>
                <a:gridCol w="2572658">
                  <a:extLst>
                    <a:ext uri="{9D8B030D-6E8A-4147-A177-3AD203B41FA5}">
                      <a16:colId xmlns:a16="http://schemas.microsoft.com/office/drawing/2014/main" val="783557923"/>
                    </a:ext>
                  </a:extLst>
                </a:gridCol>
                <a:gridCol w="2397365">
                  <a:extLst>
                    <a:ext uri="{9D8B030D-6E8A-4147-A177-3AD203B41FA5}">
                      <a16:colId xmlns:a16="http://schemas.microsoft.com/office/drawing/2014/main" val="1199896196"/>
                    </a:ext>
                  </a:extLst>
                </a:gridCol>
                <a:gridCol w="2165362">
                  <a:extLst>
                    <a:ext uri="{9D8B030D-6E8A-4147-A177-3AD203B41FA5}">
                      <a16:colId xmlns:a16="http://schemas.microsoft.com/office/drawing/2014/main" val="1646935840"/>
                    </a:ext>
                  </a:extLst>
                </a:gridCol>
              </a:tblGrid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5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 </a:t>
                      </a:r>
                      <a:r>
                        <a:rPr lang="th-TH" sz="25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จำนวนผู้เสียชีวิต (คน)</a:t>
                      </a:r>
                      <a:endParaRPr lang="en-US" sz="25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จำนวนอุบัติเหตุ (ครั้ง)</a:t>
                      </a:r>
                      <a:endParaRPr lang="en-US" sz="25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จำนวนผู้บาดเจ็บ (คน)</a:t>
                      </a:r>
                      <a:endParaRPr lang="en-US" sz="25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จำนวนผู้เสียชีวิต (คน)</a:t>
                      </a:r>
                      <a:endParaRPr lang="en-US" sz="25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206645"/>
                  </a:ext>
                </a:extLst>
              </a:tr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2562</a:t>
                      </a:r>
                      <a:endParaRPr lang="en-US" sz="25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443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365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163</a:t>
                      </a:r>
                      <a:endParaRPr lang="en-US" sz="25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467126"/>
                  </a:ext>
                </a:extLst>
              </a:tr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ปีงบประมาณ 2563</a:t>
                      </a:r>
                      <a:endParaRPr lang="en-US" sz="25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513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485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152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0117294"/>
                  </a:ext>
                </a:extLst>
              </a:tr>
              <a:tr h="407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อัตราเพิ่ม/ลด</a:t>
                      </a:r>
                      <a:endParaRPr lang="en-US" sz="25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+70</a:t>
                      </a:r>
                      <a:endParaRPr lang="en-US" sz="25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+120</a:t>
                      </a:r>
                      <a:endParaRPr lang="en-US" sz="25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-11</a:t>
                      </a:r>
                      <a:endParaRPr lang="en-US" sz="25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3111190"/>
                  </a:ext>
                </a:extLst>
              </a:tr>
            </a:tbl>
          </a:graphicData>
        </a:graphic>
      </p:graphicFrame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9D78F041-BA15-4FC9-B356-63C4B51F88C5}"/>
              </a:ext>
            </a:extLst>
          </p:cNvPr>
          <p:cNvSpPr/>
          <p:nvPr/>
        </p:nvSpPr>
        <p:spPr>
          <a:xfrm>
            <a:off x="226422" y="664370"/>
            <a:ext cx="11858903" cy="126357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55A387CD-F7F1-46FA-9EFE-18FAE525B95E}"/>
              </a:ext>
            </a:extLst>
          </p:cNvPr>
          <p:cNvSpPr/>
          <p:nvPr/>
        </p:nvSpPr>
        <p:spPr>
          <a:xfrm>
            <a:off x="217716" y="2017212"/>
            <a:ext cx="11867611" cy="1284424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สี่เหลี่ยมผืนผ้า 19">
            <a:extLst>
              <a:ext uri="{FF2B5EF4-FFF2-40B4-BE49-F238E27FC236}">
                <a16:creationId xmlns:a16="http://schemas.microsoft.com/office/drawing/2014/main" id="{67BCFECD-8B62-4A43-A7D6-B14640A6C0AD}"/>
              </a:ext>
            </a:extLst>
          </p:cNvPr>
          <p:cNvSpPr/>
          <p:nvPr/>
        </p:nvSpPr>
        <p:spPr>
          <a:xfrm>
            <a:off x="213761" y="3385364"/>
            <a:ext cx="11858903" cy="126357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D58800AE-9797-48C2-8FCF-5651C6F42244}"/>
              </a:ext>
            </a:extLst>
          </p:cNvPr>
          <p:cNvSpPr/>
          <p:nvPr/>
        </p:nvSpPr>
        <p:spPr>
          <a:xfrm>
            <a:off x="195700" y="4797152"/>
            <a:ext cx="11867611" cy="1800200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id="{333D9CE8-8D9A-456F-BEAA-2F06BD7B3DBD}"/>
              </a:ext>
            </a:extLst>
          </p:cNvPr>
          <p:cNvSpPr txBox="1"/>
          <p:nvPr/>
        </p:nvSpPr>
        <p:spPr>
          <a:xfrm>
            <a:off x="191344" y="5238819"/>
            <a:ext cx="1775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สถิติรวม </a:t>
            </a: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1D9689D4-142F-4273-A47E-80976F75449E}"/>
              </a:ext>
            </a:extLst>
          </p:cNvPr>
          <p:cNvSpPr/>
          <p:nvPr/>
        </p:nvSpPr>
        <p:spPr>
          <a:xfrm>
            <a:off x="4439816" y="6044419"/>
            <a:ext cx="7151939" cy="432048"/>
          </a:xfrm>
          <a:prstGeom prst="rect">
            <a:avLst/>
          </a:prstGeom>
          <a:solidFill>
            <a:schemeClr val="accent6">
              <a:lumMod val="75000"/>
              <a:alpha val="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28875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2E3FB8BA-A229-403A-BEE8-3C78F5A47D3A}"/>
              </a:ext>
            </a:extLst>
          </p:cNvPr>
          <p:cNvSpPr/>
          <p:nvPr/>
        </p:nvSpPr>
        <p:spPr>
          <a:xfrm>
            <a:off x="537754" y="374546"/>
            <a:ext cx="11116491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สรุปการขับเคลื่อนการดำเนินงานและการปรับปรุงแผนปฏิบัติการป้องกันและลดอุบัติเหตุ</a:t>
            </a:r>
            <a:b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ทางถนนจังหวัดลำพูน พ.ศ.2563</a:t>
            </a:r>
            <a:endParaRPr lang="en-US" sz="24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6A1E4FCA-FFA0-4A55-B2B6-A37CA24EC1B0}"/>
              </a:ext>
            </a:extLst>
          </p:cNvPr>
          <p:cNvSpPr/>
          <p:nvPr/>
        </p:nvSpPr>
        <p:spPr>
          <a:xfrm>
            <a:off x="13428617" y="4376913"/>
            <a:ext cx="941832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4.1.1 มาตรการด้านการบริหารจัดการ</a:t>
            </a:r>
            <a:endParaRPr lang="en-US" sz="18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- การจัดตั้ง </a:t>
            </a:r>
            <a:r>
              <a:rPr lang="th-TH" dirty="0" err="1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ศป</a:t>
            </a:r>
            <a:r>
              <a:rPr lang="th-TH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ถ.อปท. (เอกสารหมายเลข 3)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A356F710-B404-49CB-8FBE-0AED44A24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881" y="2152513"/>
            <a:ext cx="1512042" cy="1512042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68CCA226-36D4-4293-8FF4-39E6B2D75A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587" y="2040681"/>
            <a:ext cx="1719539" cy="1719539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8BF08385-30D5-432A-912B-57E0A55CF1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68" y="3664555"/>
            <a:ext cx="5761905" cy="1485714"/>
          </a:xfrm>
          <a:prstGeom prst="rect">
            <a:avLst/>
          </a:prstGeom>
        </p:spPr>
      </p:pic>
      <p:pic>
        <p:nvPicPr>
          <p:cNvPr id="3084" name="Picture 9" descr="Description: logo ปภ..jpg">
            <a:extLst>
              <a:ext uri="{FF2B5EF4-FFF2-40B4-BE49-F238E27FC236}">
                <a16:creationId xmlns:a16="http://schemas.microsoft.com/office/drawing/2014/main" id="{86A1FFD0-EFF5-4B57-851F-8EABF5B8E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515" y="5150269"/>
            <a:ext cx="70485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322F0361-86D3-4AAD-AFCC-F4E5380FC7CB}"/>
              </a:ext>
            </a:extLst>
          </p:cNvPr>
          <p:cNvSpPr/>
          <p:nvPr/>
        </p:nvSpPr>
        <p:spPr>
          <a:xfrm>
            <a:off x="-860944" y="5088300"/>
            <a:ext cx="8620836" cy="1135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th-TH" sz="20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ศูนย์อำนวยการความปลอดภัยทางถนนจังหวัดลำพูน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th-TH" sz="20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	  ศาลากลางจังหวัดลำพูน ตำบลในเมือง อำเภอเมืองลำพูน จังหวัดลำพูน ๕๑๐๐0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th-TH" sz="20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	  โทรศัพท์ ๐-๕๓56-2963  โทรสาร ๐-5356-2963</a:t>
            </a: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IT๙" panose="020B0500040200020003" pitchFamily="34" charset="-34"/>
              </a:rPr>
              <a:t>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1E001148-CB5C-43CB-B00E-41780A49BA28}"/>
              </a:ext>
            </a:extLst>
          </p:cNvPr>
          <p:cNvSpPr/>
          <p:nvPr/>
        </p:nvSpPr>
        <p:spPr>
          <a:xfrm>
            <a:off x="0" y="6437365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3103137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>
            <a:extLst>
              <a:ext uri="{FF2B5EF4-FFF2-40B4-BE49-F238E27FC236}">
                <a16:creationId xmlns:a16="http://schemas.microsoft.com/office/drawing/2014/main" id="{1FF7F13F-61B2-4E9D-8069-1DEAC163D2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864897"/>
              </p:ext>
            </p:extLst>
          </p:nvPr>
        </p:nvGraphicFramePr>
        <p:xfrm>
          <a:off x="119335" y="116632"/>
          <a:ext cx="11811602" cy="655272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7220679">
                  <a:extLst>
                    <a:ext uri="{9D8B030D-6E8A-4147-A177-3AD203B41FA5}">
                      <a16:colId xmlns:a16="http://schemas.microsoft.com/office/drawing/2014/main" val="1932566140"/>
                    </a:ext>
                  </a:extLst>
                </a:gridCol>
                <a:gridCol w="1789741">
                  <a:extLst>
                    <a:ext uri="{9D8B030D-6E8A-4147-A177-3AD203B41FA5}">
                      <a16:colId xmlns:a16="http://schemas.microsoft.com/office/drawing/2014/main" val="1211108655"/>
                    </a:ext>
                  </a:extLst>
                </a:gridCol>
                <a:gridCol w="1659453">
                  <a:extLst>
                    <a:ext uri="{9D8B030D-6E8A-4147-A177-3AD203B41FA5}">
                      <a16:colId xmlns:a16="http://schemas.microsoft.com/office/drawing/2014/main" val="2975792553"/>
                    </a:ext>
                  </a:extLst>
                </a:gridCol>
                <a:gridCol w="534864">
                  <a:extLst>
                    <a:ext uri="{9D8B030D-6E8A-4147-A177-3AD203B41FA5}">
                      <a16:colId xmlns:a16="http://schemas.microsoft.com/office/drawing/2014/main" val="2129174386"/>
                    </a:ext>
                  </a:extLst>
                </a:gridCol>
                <a:gridCol w="606865">
                  <a:extLst>
                    <a:ext uri="{9D8B030D-6E8A-4147-A177-3AD203B41FA5}">
                      <a16:colId xmlns:a16="http://schemas.microsoft.com/office/drawing/2014/main" val="679204574"/>
                    </a:ext>
                  </a:extLst>
                </a:gridCol>
              </a:tblGrid>
              <a:tr h="34994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1.มาตรการด้านบริหารจัดการ/การขับเคลื่อนการป้องกันและลดอุบัติเหตุทางถนน โดย </a:t>
                      </a:r>
                      <a:r>
                        <a:rPr lang="th-TH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</a:t>
                      </a:r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ถ.จังหวัด, </a:t>
                      </a:r>
                      <a:r>
                        <a:rPr lang="th-TH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</a:t>
                      </a:r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ถ.อำเภอ และ </a:t>
                      </a:r>
                      <a:r>
                        <a:rPr lang="th-TH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</a:t>
                      </a:r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ถ.อปท.อย่างต่อเนื่อง</a:t>
                      </a:r>
                      <a:r>
                        <a:rPr lang="th-TH" sz="1600" b="1" u="none" strike="noStrike" dirty="0" err="1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ตลอดทั้ง</a:t>
                      </a:r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 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456" marR="92456" marT="46228" marB="46228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553236"/>
                  </a:ext>
                </a:extLst>
              </a:tr>
              <a:tr h="292878"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  <a:endParaRPr lang="th-TH" sz="1600" b="1" i="0" u="none" strike="noStrike" dirty="0">
                        <a:solidFill>
                          <a:srgbClr val="E26B0A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ผลการทำงาน</a:t>
                      </a:r>
                      <a:endParaRPr lang="th-TH" sz="1600" b="1" i="0" u="none" strike="noStrike" dirty="0">
                        <a:solidFill>
                          <a:srgbClr val="E26B0A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400" b="0" i="0" u="none" strike="noStrike" dirty="0">
                        <a:solidFill>
                          <a:srgbClr val="E26B0A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400" b="0" i="0" u="none" strike="noStrike" dirty="0">
                        <a:solidFill>
                          <a:srgbClr val="E26B0A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3024710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1.ประชุมคณะกรรมการ </a:t>
                      </a:r>
                      <a:r>
                        <a:rPr lang="th-TH" sz="14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</a:t>
                      </a:r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ถ. ระดับจังหวัด, </a:t>
                      </a:r>
                      <a:r>
                        <a:rPr lang="th-TH" sz="14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</a:t>
                      </a:r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ถ.อำเภอ, </a:t>
                      </a:r>
                      <a:r>
                        <a:rPr lang="th-TH" sz="14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</a:t>
                      </a:r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ถ.อปท.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ประชุม 66 ครั้ง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ประชุม 64 ครั้ง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93.84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715891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การรวบรวม ติดตาม เร่งรัดข้อมูลการเกิดอุบัติเหตุ ข้อมูล 3 ฐาน เพื่อนำไปใช้ประโยชน์ในการแก้ไขปัญหา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เดือนละ 1 ครั้ง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เดือนละ 1 ครั้ง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4181771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รวบรวม ติดตาม เร่งรัดข้อมูลการดำเนินงาน ของ </a:t>
                      </a:r>
                      <a:r>
                        <a:rPr lang="th-TH" sz="14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</a:t>
                      </a:r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ถ.อำเภอ/</a:t>
                      </a:r>
                      <a:r>
                        <a:rPr lang="th-TH" sz="14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ศป</a:t>
                      </a:r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ถ.อปท. และหน่วยงานที่รับผิดชอบในแต่ละมาตรการ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ดำเนินการ 8 อำเภอ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ดำเนินการ 8 อำเภอ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6399123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ดำเนินโครงการ“ตำบลขับขี่ ปลอดภัย"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 57 อปท.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 21 อปท./ไม่ผ่าน 36 อปท.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36.84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503658"/>
                  </a:ext>
                </a:extLst>
              </a:tr>
              <a:tr h="34994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ด้านการบังคับใช้กฎหมาย/กวดขันวินัยจราจร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456" marR="92456" marT="46228" marB="46228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166895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ตั้งจุดตรวจ/ด่านตรวจเพื่อบังคับใช้กฎหมายและกวดขันวินัยจราจรตามฐานความผิด 10 (รสขม)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360 ครั้ง/เดือน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378 ครั้ง/เดือน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103.55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095381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การตรวจวัดความเร็วตามมาตรการ ลดความเร็ว ลดเจ็บ ลดตาย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210 ครั้ง/เดือน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170.7 ครั้ง/เดือน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81.29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751934"/>
                  </a:ext>
                </a:extLst>
              </a:tr>
              <a:tr h="349940">
                <a:tc gridSpan="5">
                  <a:txBody>
                    <a:bodyPr/>
                    <a:lstStyle/>
                    <a:p>
                      <a:pPr algn="l" fontAlgn="b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มาตรการการปลูกจิตสำนึก/สร้างวัฒนธรรมความปลอดภัยในการขับขี่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456" marR="92456" marT="46228" marB="46228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610859"/>
                  </a:ext>
                </a:extLst>
              </a:tr>
              <a:tr h="318297">
                <a:tc gridSpan="5"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ดำเนินมาตรการองค์กร (คาดเข็มขัดนิรภัย/สวมหมวกนิรภัย 100 %)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456" marR="92456" marT="46228" marB="46228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078417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1.1 สถานที่ราชการทุกแห่งในจังหวัดลำพูน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ทั้งหมดผ่าน 106 แห่ง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 52 แห่ง /ไม่ผ่าน 54 แห่ง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49.05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274694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1.2. โครงการในสถานศึกษา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ทั้งหมดผ่าน 217 แห่ง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 217 แห่ง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110558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     1.2.1 สถานศึกษา สังกัดองค์กรปกครองส่วนท้องถิ่น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ทั้งหมดผ่าน 20  แห่ง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 20 แห่ง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44697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1.3. โครงการในสถานประกอบกิจการ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ทั้งหมดผ่าน 82 แห่ง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 82 แห่ง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770400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มีการตั้งด่านชุมชนอัจฉริยะ หมุนเวียนครบทุกหมู่บ้าน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ทั้งหมดผ่าน 57 อปท.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 10 อปท./ไม่ผ่าน 47 อปท.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17.54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012452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การรณรงค์ ประชาสัมพันธ์การขับขี่ปลอดภัย ผ่านสื่อ</a:t>
                      </a:r>
                      <a:r>
                        <a:rPr lang="th-TH" sz="14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ต่างๆ</a:t>
                      </a:r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ทุกรูปแบบ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 566 ครั้ง/เดือน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 613 ครั้ง/เดือน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108.33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131111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4.โครงการอบรมความรู้การขับขี่ปลอดภัย จัดทำใบอนุญาตขับขี่ให้แก่เด็กเยาวชน นักเรียนและนักศึกษา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 100 คน/เดือน 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 268/เดือน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268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205312"/>
                  </a:ext>
                </a:extLst>
              </a:tr>
              <a:tr h="349940">
                <a:tc gridSpan="5">
                  <a:txBody>
                    <a:bodyPr/>
                    <a:lstStyle/>
                    <a:p>
                      <a:pPr algn="l" fontAlgn="b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มาตรการด้านวิศวกรรมจราจร/ สิ่งแวดล้อม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456" marR="92456" marT="46228" marB="46228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527984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1.โครงการแก้ไขจุดเสี่ยง จุดอันตรายให้มีความปลอดภัยต่อการขับขี่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จุดเสี่ยงทั้งหมด 53 จุด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แก้ไขครบ 53 จุด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766876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โครงการป้องกันอุบัติเหตุทางตัดรางรถไฟ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จุดตัด 27 จุด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แก้ไขครบ 27 จุด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471948"/>
                  </a:ext>
                </a:extLst>
              </a:tr>
              <a:tr h="349940">
                <a:tc gridSpan="5">
                  <a:txBody>
                    <a:bodyPr/>
                    <a:lstStyle/>
                    <a:p>
                      <a:pPr algn="l" fontAlgn="b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มาตรการตอบโต้การปฏิบัติงานด้านการช่วยเหลือผู้บาดเจ็บจากอุบัติเหตุ และระบบการแพทย์ฉุกเฉิน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456" marR="92456" marT="46228" marB="46228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0323919"/>
                  </a:ext>
                </a:extLst>
              </a:tr>
              <a:tr h="539802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1.การฝึกอบรมเพื่อพัฒนาบุคลากร ที่ปฏิบัติงาน ด้านการช่วยเหลือ (กู้ภัย) /ระบบการแพทย์ฉุกเฉิน (กู้ชีพ)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และมีการจัดระบบการปฏิบัติงานด้านการช่วยเหลือผู้ประสบอุบัติเหตุ (</a:t>
                      </a:r>
                      <a:r>
                        <a:rPr lang="en-US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EMS)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 </a:t>
                      </a:r>
                      <a:r>
                        <a:rPr lang="en-US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EMS </a:t>
                      </a:r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ทั้งหมด 70 หน่วย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456" marR="92456" marT="46228" marB="46228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ดำเนินการครบ 69 หน่วย </a:t>
                      </a:r>
                      <a:b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(ขาด ทต.ลี้) 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456" marR="92456" marT="46228" marB="4622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456" marR="92456" marT="46228" marB="46228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98.57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456" marR="92456" marT="46228" marB="46228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128002"/>
                  </a:ext>
                </a:extLst>
              </a:tr>
              <a:tr h="228253"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2.การแจ้งเหตุและสั่งการผ่านหมายเลข 1669 ดำเนินการได้มาตรฐานระดับประเทศ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(มาตรฐานระดับประเทศร้อยละ 25) 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รับแจ้งเหตุเฉลี่ย ร้อยละ 62.61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1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748" marR="6748" marT="6748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3862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502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7976</TotalTime>
  <Words>1040</Words>
  <Application>Microsoft Office PowerPoint</Application>
  <PresentationFormat>Widescreen</PresentationFormat>
  <Paragraphs>280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Athiti Medium</vt:lpstr>
      <vt:lpstr>Calibri</vt:lpstr>
      <vt:lpstr>TH Sarabun New</vt:lpstr>
      <vt:lpstr>TH SarabunPSK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ศูนย์อำนวยการความปลอดภัยทางถนน จังหวัดลำพูน</dc:title>
  <dc:creator>Administrator</dc:creator>
  <cp:lastModifiedBy>Supit</cp:lastModifiedBy>
  <cp:revision>698</cp:revision>
  <cp:lastPrinted>2020-10-19T06:33:50Z</cp:lastPrinted>
  <dcterms:created xsi:type="dcterms:W3CDTF">2018-04-24T02:15:09Z</dcterms:created>
  <dcterms:modified xsi:type="dcterms:W3CDTF">2020-10-21T08:03:49Z</dcterms:modified>
</cp:coreProperties>
</file>